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10287000" cx="18288000"/>
  <p:notesSz cx="10287000" cy="18288000"/>
  <p:embeddedFontLst>
    <p:embeddedFont>
      <p:font typeface="Cabin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gHOvoOwjDkGt2nDWdtvCb9Y/G1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A1ECA5-ADCA-4B3F-BF8E-ABA82FD50C08}">
  <a:tblStyle styleId="{6EA1ECA5-ADCA-4B3F-BF8E-ABA82FD50C0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abin-bold.fntdata"/><Relationship Id="rId10" Type="http://schemas.openxmlformats.org/officeDocument/2006/relationships/slide" Target="slides/slide4.xml"/><Relationship Id="rId32" Type="http://schemas.openxmlformats.org/officeDocument/2006/relationships/font" Target="fonts/Cabin-regular.fntdata"/><Relationship Id="rId13" Type="http://schemas.openxmlformats.org/officeDocument/2006/relationships/slide" Target="slides/slide7.xml"/><Relationship Id="rId35" Type="http://schemas.openxmlformats.org/officeDocument/2006/relationships/font" Target="fonts/Cabin-boldItalic.fntdata"/><Relationship Id="rId12" Type="http://schemas.openxmlformats.org/officeDocument/2006/relationships/slide" Target="slides/slide6.xml"/><Relationship Id="rId34" Type="http://schemas.openxmlformats.org/officeDocument/2006/relationships/font" Target="fonts/Cabin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2분 2분 6분 </a:t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db5779ead_0_4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https://www.psychologytools.com/self-help/behavioral-activation/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허정선. "우울증에 대한 행동활성화 치료의 효과 및 기제 검증." 국내박사학위논문 중앙대학교 대학원, 2019. 서울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김영희. "신체활동도와 우울증 및 자살생각의 관련성." 국내석사학위논문 연세대학교 보건대학원, 2012. 서울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활동 계획하기(Activity scheduling) 우울증에 대한 행동치료의 대표적인 특징으로 꼽히며 모든 행동활성화 매뉴얼에 포함되어 있다(이가영 등 2016)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"신체활동도와 우울증 및 자살생각의 관련성." 국내석사학위논문 연세대학교 보건대학원, 2012. 서울 - 김영희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생활 스트레스에 대한 민감성 이 감소하는 것보다 보상 경험 능력이 증가하는 것이 우울증 회복과 더 강한 관련이 있는 것으로 밝혀졌다(Wichers 등, 2008)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활동 계획하기는 우울증에 대한 행동치료의 대표적인 특징으로 꼽히며 모든 행동활성화 매뉴얼에 포함되어 있다(이가영 등 2016)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25db5779ead_0_4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c25c1d907_1_10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5c25c1d907_1_10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5c25c1d907_1_104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c25c1d907_1_13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5c25c1d907_1_13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5c25c1d907_1_13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eb2d5f86e_1_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5eb2d5f86e_1_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25eb2d5f86e_1_6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c25c1d907_1_1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5c25c1d907_1_1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25c25c1d907_1_122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c25c1d907_1_15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5c25c1d907_1_15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5c25c1d907_1_157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c25c1d907_1_17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5c25c1d907_1_17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25c25c1d907_1_176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eb2d5f86e_2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2분 2분 6분 </a:t>
            </a:r>
            <a:endParaRPr/>
          </a:p>
        </p:txBody>
      </p:sp>
      <p:sp>
        <p:nvSpPr>
          <p:cNvPr id="96" name="Google Shape;96;g25eb2d5f86e_2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c25c1d907_1_19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5c25c1d907_1_19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5c25c1d907_1_192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c25c1d907_1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5c25c1d907_1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25c25c1d907_1_0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2" name="Google Shape;352;p1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d29517ac9_0_3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5d29517ac9_0_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25d29517ac9_0_30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1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1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d7e42066e_1_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Suicide rate in korea rises, highest among developed countries. </a:t>
            </a:r>
            <a:endParaRPr/>
          </a:p>
        </p:txBody>
      </p:sp>
      <p:sp>
        <p:nvSpPr>
          <p:cNvPr id="103" name="Google Shape;103;g25d7e42066e_1_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Suicide rate in korea rises, highest among developed countries. </a:t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c7de2e7e5_5_3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5c7de2e7e5_5_3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db5779ead_0_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25db5779ead_0_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https://www.psychologytools.com/self-help/behavioral-activation/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허정선. "우울증에 대한 행동활성화 치료의 효과 및 기제 검증." 국내박사학위논문 중앙대학교 대학원, 2019. 서울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김영희. "신체활동도와 우울증 및 자살생각의 관련성." 국내석사학위논문 연세대학교 보건대학원, 2012. 서울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활동 계획하기(Activity scheduling) 우울증에 대한 행동치료의 대표적인 특징으로 꼽히며 모든 행동활성화 매뉴얼에 포함되어 있다(이가영 등 2016)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"신체활동도와 우울증 및 자살생각의 관련성." 국내석사학위논문 연세대학교 보건대학원, 2012. 서울 - 김영희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생활 스트레스에 대한 민감성 이 감소하는 것보다 보상 경험 능력이 증가하는 것이 우울증 회복과 더 강한 관련이 있는 것으로 밝혀졌다(Wichers 등, 2008)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활동 계획하기는 우울증에 대한 행동치료의 대표적인 특징으로 꼽히며 모든 행동활성화 매뉴얼에 포함되어 있다(이가영 등 2016)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eb2d5f86e_2_2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https://www.psychologytools.com/self-help/behavioral-activation/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허정선. "우울증에 대한 행동활성화 치료의 효과 및 기제 검증." 국내박사학위논문 중앙대학교 대학원, 2019. 서울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김영희. "신체활동도와 우울증 및 자살생각의 관련성." 국내석사학위논문 연세대학교 보건대학원, 2012. 서울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활동 계획하기(Activity scheduling) 우울증에 대한 행동치료의 대표적인 특징으로 꼽히며 모든 행동활성화 매뉴얼에 포함되어 있다(이가영 등 2016)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"신체활동도와 우울증 및 자살생각의 관련성." 국내석사학위논문 연세대학교 보건대학원, 2012. 서울 - 김영희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생활 스트레스에 대한 민감성 이 감소하는 것보다 보상 경험 능력이 증가하는 것이 우울증 회복과 더 강한 관련이 있는 것으로 밝혀졌다(Wichers 등, 2008)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활동 계획하기는 우울증에 대한 행동치료의 대표적인 특징으로 꼽히며 모든 행동활성화 매뉴얼에 포함되어 있다(이가영 등 2016)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25eb2d5f86e_2_2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eb2d5f86e_2_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https://www.psychologytools.com/self-help/behavioral-activation/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허정선. "우울증에 대한 행동활성화 치료의 효과 및 기제 검증." 국내박사학위논문 중앙대학교 대학원, 2019. 서울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김영희. "신체활동도와 우울증 및 자살생각의 관련성." 국내석사학위논문 연세대학교 보건대학원, 2012. 서울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활동 계획하기(Activity scheduling) 우울증에 대한 행동치료의 대표적인 특징으로 꼽히며 모든 행동활성화 매뉴얼에 포함되어 있다(이가영 등 2016)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"신체활동도와 우울증 및 자살생각의 관련성." 국내석사학위논문 연세대학교 보건대학원, 2012. 서울 - 김영희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생활 스트레스에 대한 민감성 이 감소하는 것보다 보상 경험 능력이 증가하는 것이 우울증 회복과 더 강한 관련이 있는 것으로 밝혀졌다(Wichers 등, 2008)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활동 계획하기는 우울증에 대한 행동치료의 대표적인 특징으로 꼽히며 모든 행동활성화 매뉴얼에 포함되어 있다(이가영 등 2016)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25eb2d5f86e_2_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19.png"/><Relationship Id="rId6" Type="http://schemas.openxmlformats.org/officeDocument/2006/relationships/image" Target="../media/image45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Pz4qRmm7mjL1Y0P9olrKLpurqp4sYAJn/view" TargetMode="External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54.png"/><Relationship Id="rId6" Type="http://schemas.openxmlformats.org/officeDocument/2006/relationships/image" Target="../media/image44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hyperlink" Target="https://economictimes.indiatimes.com/news/international/us/suicide-rate-in-korea-rises-highest-among-developed-countries-heres-why/articleshow/94479324.cms?from=mdr" TargetMode="External"/><Relationship Id="rId11" Type="http://schemas.openxmlformats.org/officeDocument/2006/relationships/hyperlink" Target="https://www.kci.go.kr/kciportal/ci/sereArticleSearch/ciSereArtiView.kci?sereArticleSearchBean.artiId=ART002277935" TargetMode="External"/><Relationship Id="rId10" Type="http://schemas.openxmlformats.org/officeDocument/2006/relationships/hyperlink" Target="http://journal.kslrp.net/_PR/view/?aidx=29565&amp;bidx=2599" TargetMode="External"/><Relationship Id="rId9" Type="http://schemas.openxmlformats.org/officeDocument/2006/relationships/hyperlink" Target="http://journal.dcs.or.kr/xml/36510/36510.pdf" TargetMode="External"/><Relationship Id="rId5" Type="http://schemas.openxmlformats.org/officeDocument/2006/relationships/hyperlink" Target="https://www.bloomberg.com/news/articles/2022-09-27/korea-s-suicide-rate-rises-remains-highest-in-developed-world#xj4y7vzkg" TargetMode="External"/><Relationship Id="rId6" Type="http://schemas.openxmlformats.org/officeDocument/2006/relationships/hyperlink" Target="https://www.psychologytools.com/self-help/behavioral-activation/" TargetMode="External"/><Relationship Id="rId7" Type="http://schemas.openxmlformats.org/officeDocument/2006/relationships/hyperlink" Target="https://m.riss.kr/link?id=T15075020" TargetMode="External"/><Relationship Id="rId8" Type="http://schemas.openxmlformats.org/officeDocument/2006/relationships/hyperlink" Target="https://ir.ymlib.yonsei.ac.kr/bitstream/22282913/134190/1/T012432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hyperlink" Target="https://www.who.int/news/item/02-03-2022-covid-19-pandemic-triggers-25-increase-in-prevalence-of-anxiety-and-depression-worldwid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hyperlink" Target="https://www.bloomberg.com/news/articles/2022-09-27/korea-s-suicide-rate-rises-remains-highest-in-developed-world#xj4y7vzk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www.ncbi.nlm.nih.gov/pmc/articles/PMC6165520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hyperlink" Target="https://www.sciencedirect.com/science/article/abs/pii/S175529661200009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6781800" y="6477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0" y="2314975"/>
            <a:ext cx="18288000" cy="27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US" sz="7000" u="none" cap="none" strike="noStrike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A Medical Walking Habit Game </a:t>
            </a:r>
            <a:endParaRPr b="1" i="0" sz="7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US" sz="7000" u="none" cap="none" strike="noStrike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for the Treatment of Depression</a:t>
            </a:r>
            <a:endParaRPr b="1" i="0" sz="7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4261050" y="5214375"/>
            <a:ext cx="3893100" cy="4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DOCCAS</a:t>
            </a:r>
            <a:endParaRPr b="1" i="0" sz="4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Yekyung Kim</a:t>
            </a:r>
            <a:endParaRPr b="0" i="0" sz="2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Dongmin Moon</a:t>
            </a:r>
            <a:endParaRPr b="0" i="0" sz="2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Sanghee Lee</a:t>
            </a:r>
            <a:endParaRPr b="0" i="0" sz="2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SeongHyeon Ju</a:t>
            </a:r>
            <a:endParaRPr b="0" i="0" sz="2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2500">
                <a:latin typeface="Malgun Gothic"/>
                <a:ea typeface="Malgun Gothic"/>
                <a:cs typeface="Malgun Gothic"/>
                <a:sym typeface="Malgun Gothic"/>
              </a:rPr>
              <a:t>un</a:t>
            </a:r>
            <a:r>
              <a:rPr b="0" i="0" lang="en-US" sz="2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 Tae Kim</a:t>
            </a:r>
            <a:endParaRPr b="0" i="0" sz="2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30996">
            <a:off x="496550" y="4995975"/>
            <a:ext cx="4684800" cy="46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"/>
          <p:cNvCxnSpPr/>
          <p:nvPr/>
        </p:nvCxnSpPr>
        <p:spPr>
          <a:xfrm>
            <a:off x="15098950" y="8535925"/>
            <a:ext cx="221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1"/>
          <p:cNvSpPr txBox="1"/>
          <p:nvPr/>
        </p:nvSpPr>
        <p:spPr>
          <a:xfrm>
            <a:off x="5971025" y="4663500"/>
            <a:ext cx="65397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207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Char char="-"/>
            </a:pPr>
            <a:r>
              <a:rPr b="1" lang="en-US" sz="4600">
                <a:solidFill>
                  <a:schemeClr val="dk1"/>
                </a:solidFill>
              </a:rPr>
              <a:t>Happy Dog -</a:t>
            </a:r>
            <a:endParaRPr b="1"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b5779ead_0_43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>
                <a:solidFill>
                  <a:schemeClr val="dk1"/>
                </a:solidFill>
              </a:rPr>
              <a:t>Our project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25db5779ead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5db5779ead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00" y="3619911"/>
            <a:ext cx="2564025" cy="45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5db5779ead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575" y="6185464"/>
            <a:ext cx="5574775" cy="31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5db5779ead_0_43"/>
          <p:cNvSpPr txBox="1"/>
          <p:nvPr/>
        </p:nvSpPr>
        <p:spPr>
          <a:xfrm>
            <a:off x="3515325" y="4225300"/>
            <a:ext cx="394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&lt;comparable games&gt;</a:t>
            </a:r>
            <a:endParaRPr sz="3000"/>
          </a:p>
        </p:txBody>
      </p:sp>
      <p:pic>
        <p:nvPicPr>
          <p:cNvPr id="188" name="Google Shape;188;g25db5779ead_0_43"/>
          <p:cNvPicPr preferRelativeResize="0"/>
          <p:nvPr/>
        </p:nvPicPr>
        <p:blipFill rotWithShape="1">
          <a:blip r:embed="rId6">
            <a:alphaModFix/>
          </a:blip>
          <a:srcRect b="358" l="854" r="3167" t="0"/>
          <a:stretch/>
        </p:blipFill>
        <p:spPr>
          <a:xfrm>
            <a:off x="13300500" y="2386700"/>
            <a:ext cx="3948800" cy="75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5db5779ead_0_43"/>
          <p:cNvSpPr txBox="1"/>
          <p:nvPr/>
        </p:nvSpPr>
        <p:spPr>
          <a:xfrm>
            <a:off x="10952741" y="4225300"/>
            <a:ext cx="240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&lt;our game&gt;</a:t>
            </a:r>
            <a:endParaRPr sz="3000"/>
          </a:p>
        </p:txBody>
      </p:sp>
      <p:pic>
        <p:nvPicPr>
          <p:cNvPr id="190" name="Google Shape;190;g25db5779ead_0_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47725" y="5459473"/>
            <a:ext cx="2611525" cy="2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5db5779ead_0_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69763" y="5981512"/>
            <a:ext cx="1567450" cy="156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g25db5779ead_0_43"/>
          <p:cNvCxnSpPr/>
          <p:nvPr/>
        </p:nvCxnSpPr>
        <p:spPr>
          <a:xfrm>
            <a:off x="10306262" y="5143500"/>
            <a:ext cx="646500" cy="0"/>
          </a:xfrm>
          <a:prstGeom prst="straightConnector1">
            <a:avLst/>
          </a:prstGeom>
          <a:noFill/>
          <a:ln cap="flat" cmpd="sng" w="1143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g25db5779ead_0_43"/>
          <p:cNvCxnSpPr/>
          <p:nvPr/>
        </p:nvCxnSpPr>
        <p:spPr>
          <a:xfrm rot="5400000">
            <a:off x="10306274" y="5143500"/>
            <a:ext cx="646500" cy="0"/>
          </a:xfrm>
          <a:prstGeom prst="straightConnector1">
            <a:avLst/>
          </a:prstGeom>
          <a:noFill/>
          <a:ln cap="flat" cmpd="sng" w="1143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g25db5779ead_0_43"/>
          <p:cNvSpPr/>
          <p:nvPr/>
        </p:nvSpPr>
        <p:spPr>
          <a:xfrm>
            <a:off x="8721650" y="5122975"/>
            <a:ext cx="2047800" cy="156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Architecture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00" y="2278206"/>
            <a:ext cx="17057751" cy="742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Environments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p8"/>
          <p:cNvGraphicFramePr/>
          <p:nvPr/>
        </p:nvGraphicFramePr>
        <p:xfrm>
          <a:off x="956575" y="312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{6EA1ECA5-ADCA-4B3F-BF8E-ABA82FD50C08}</a:tableStyleId>
              </a:tblPr>
              <a:tblGrid>
                <a:gridCol w="4095750"/>
                <a:gridCol w="4095750"/>
                <a:gridCol w="4095750"/>
                <a:gridCol w="4095750"/>
              </a:tblGrid>
              <a:tr h="983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IDE</a:t>
                      </a:r>
                      <a:endParaRPr sz="3000" u="none" cap="none" strike="noStrike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Language</a:t>
                      </a:r>
                      <a:endParaRPr sz="3000" u="none" cap="none" strike="noStrike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DB</a:t>
                      </a:r>
                      <a:endParaRPr sz="3000" u="none" cap="none" strike="noStrike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API</a:t>
                      </a:r>
                      <a:endParaRPr sz="3000" u="none" cap="none" strike="noStrike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476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11" name="Google Shape;2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975" y="4438576"/>
            <a:ext cx="3717401" cy="19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6175" y="6916900"/>
            <a:ext cx="3229000" cy="11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6975" y="5554463"/>
            <a:ext cx="2984801" cy="167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60788" y="5650065"/>
            <a:ext cx="26670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59038" y="4877490"/>
            <a:ext cx="34766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573338" y="7118427"/>
            <a:ext cx="34480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>
                <a:solidFill>
                  <a:schemeClr val="dk1"/>
                </a:solidFill>
              </a:rPr>
              <a:t>3. </a:t>
            </a: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Results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0050" y="2142100"/>
            <a:ext cx="4570497" cy="814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/>
        </p:nvSpPr>
        <p:spPr>
          <a:xfrm>
            <a:off x="6296450" y="7608613"/>
            <a:ext cx="489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Setup Screen</a:t>
            </a:r>
            <a:endParaRPr b="1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7944188" y="3835538"/>
            <a:ext cx="416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500"/>
              <a:t>Initial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Screen</a:t>
            </a:r>
            <a:endParaRPr b="1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10932800" y="7284475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 rot="10800000">
            <a:off x="6412575" y="3511400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4425" y="2142088"/>
            <a:ext cx="4572000" cy="811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c25c1d907_1_104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Results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25c25c1d907_1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5c25c1d907_1_104"/>
          <p:cNvSpPr txBox="1"/>
          <p:nvPr/>
        </p:nvSpPr>
        <p:spPr>
          <a:xfrm>
            <a:off x="6097900" y="8218475"/>
            <a:ext cx="6894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Modify dog name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Adjust/Change Sound Settings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5c25c1d907_1_104"/>
          <p:cNvSpPr txBox="1"/>
          <p:nvPr/>
        </p:nvSpPr>
        <p:spPr>
          <a:xfrm>
            <a:off x="6316700" y="7571975"/>
            <a:ext cx="41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Settings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5c25c1d907_1_104"/>
          <p:cNvSpPr txBox="1"/>
          <p:nvPr/>
        </p:nvSpPr>
        <p:spPr>
          <a:xfrm>
            <a:off x="6104450" y="3910201"/>
            <a:ext cx="689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Conduct user's depression scale test whenever the dog reaches a certain level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500"/>
              <a:buChar char="-"/>
            </a:pPr>
            <a:r>
              <a:rPr b="1" lang="en-US" sz="2500">
                <a:solidFill>
                  <a:srgbClr val="B45F06"/>
                </a:solidFill>
              </a:rPr>
              <a:t>To check if your depression has been alleviated by testing over time</a:t>
            </a:r>
            <a:endParaRPr b="1" sz="2500">
              <a:solidFill>
                <a:srgbClr val="B45F06"/>
              </a:solidFill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lang="en-US" sz="2500"/>
              <a:t>Can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the test </a:t>
            </a:r>
            <a:r>
              <a:rPr lang="en-US" sz="2500"/>
              <a:t>at any time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5c25c1d907_1_104"/>
          <p:cNvSpPr txBox="1"/>
          <p:nvPr/>
        </p:nvSpPr>
        <p:spPr>
          <a:xfrm>
            <a:off x="6649225" y="2866575"/>
            <a:ext cx="689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Depression Scale Test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25c25c1d907_1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575" y="2318437"/>
            <a:ext cx="4167899" cy="736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5c25c1d907_1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9713" y="2142100"/>
            <a:ext cx="4151377" cy="747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5c25c1d907_1_104"/>
          <p:cNvSpPr/>
          <p:nvPr/>
        </p:nvSpPr>
        <p:spPr>
          <a:xfrm rot="10800000">
            <a:off x="5250200" y="2504025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5c25c1d907_1_104"/>
          <p:cNvSpPr/>
          <p:nvPr/>
        </p:nvSpPr>
        <p:spPr>
          <a:xfrm>
            <a:off x="11225100" y="7209425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c25c1d907_1_139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Results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25c25c1d907_1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5c25c1d907_1_139"/>
          <p:cNvSpPr txBox="1"/>
          <p:nvPr/>
        </p:nvSpPr>
        <p:spPr>
          <a:xfrm>
            <a:off x="959425" y="2142101"/>
            <a:ext cx="41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5c25c1d907_1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488" y="2502688"/>
            <a:ext cx="4151376" cy="737006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5c25c1d907_1_139"/>
          <p:cNvSpPr/>
          <p:nvPr/>
        </p:nvSpPr>
        <p:spPr>
          <a:xfrm>
            <a:off x="6608500" y="2544925"/>
            <a:ext cx="1063200" cy="64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5c25c1d907_1_139"/>
          <p:cNvSpPr txBox="1"/>
          <p:nvPr/>
        </p:nvSpPr>
        <p:spPr>
          <a:xfrm>
            <a:off x="3533500" y="2502700"/>
            <a:ext cx="30750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Current Level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&amp; Experience Points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5c25c1d907_1_139"/>
          <p:cNvSpPr/>
          <p:nvPr/>
        </p:nvSpPr>
        <p:spPr>
          <a:xfrm>
            <a:off x="7840750" y="2544925"/>
            <a:ext cx="1264500" cy="64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5c25c1d907_1_139"/>
          <p:cNvSpPr txBox="1"/>
          <p:nvPr/>
        </p:nvSpPr>
        <p:spPr>
          <a:xfrm>
            <a:off x="7671700" y="1941638"/>
            <a:ext cx="389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Money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5c25c1d907_1_139"/>
          <p:cNvSpPr txBox="1"/>
          <p:nvPr/>
        </p:nvSpPr>
        <p:spPr>
          <a:xfrm>
            <a:off x="11718100" y="2552307"/>
            <a:ext cx="366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accessing Settings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5c25c1d907_1_139"/>
          <p:cNvSpPr txBox="1"/>
          <p:nvPr/>
        </p:nvSpPr>
        <p:spPr>
          <a:xfrm>
            <a:off x="11718100" y="3710233"/>
            <a:ext cx="366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accessing Shop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5c25c1d907_1_139"/>
          <p:cNvSpPr txBox="1"/>
          <p:nvPr/>
        </p:nvSpPr>
        <p:spPr>
          <a:xfrm>
            <a:off x="11718100" y="4727145"/>
            <a:ext cx="366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accessing collection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5c25c1d907_1_139"/>
          <p:cNvSpPr/>
          <p:nvPr/>
        </p:nvSpPr>
        <p:spPr>
          <a:xfrm>
            <a:off x="6465238" y="9012875"/>
            <a:ext cx="4437900" cy="100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5c25c1d907_1_139"/>
          <p:cNvSpPr txBox="1"/>
          <p:nvPr/>
        </p:nvSpPr>
        <p:spPr>
          <a:xfrm>
            <a:off x="2029600" y="8604500"/>
            <a:ext cx="45789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Praise, Shower, Walk, Feed,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Mission, and Interact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63" name="Google Shape;263;g25c25c1d907_1_139"/>
          <p:cNvSpPr txBox="1"/>
          <p:nvPr/>
        </p:nvSpPr>
        <p:spPr>
          <a:xfrm>
            <a:off x="11739975" y="64167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Dog Character</a:t>
            </a:r>
            <a:endParaRPr/>
          </a:p>
        </p:txBody>
      </p:sp>
      <p:cxnSp>
        <p:nvCxnSpPr>
          <p:cNvPr id="264" name="Google Shape;264;g25c25c1d907_1_139"/>
          <p:cNvCxnSpPr/>
          <p:nvPr/>
        </p:nvCxnSpPr>
        <p:spPr>
          <a:xfrm flipH="1" rot="10800000">
            <a:off x="9725175" y="6760975"/>
            <a:ext cx="2014800" cy="25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g25c25c1d907_1_139"/>
          <p:cNvCxnSpPr>
            <a:endCxn id="260" idx="1"/>
          </p:cNvCxnSpPr>
          <p:nvPr/>
        </p:nvCxnSpPr>
        <p:spPr>
          <a:xfrm>
            <a:off x="10439500" y="4930095"/>
            <a:ext cx="1278600" cy="120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g25c25c1d907_1_139"/>
          <p:cNvCxnSpPr/>
          <p:nvPr/>
        </p:nvCxnSpPr>
        <p:spPr>
          <a:xfrm>
            <a:off x="10439375" y="2841500"/>
            <a:ext cx="971400" cy="6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g25c25c1d907_1_139"/>
          <p:cNvCxnSpPr/>
          <p:nvPr/>
        </p:nvCxnSpPr>
        <p:spPr>
          <a:xfrm flipH="1">
            <a:off x="5618200" y="4290963"/>
            <a:ext cx="1157100" cy="300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g25c25c1d907_1_139"/>
          <p:cNvSpPr txBox="1"/>
          <p:nvPr/>
        </p:nvSpPr>
        <p:spPr>
          <a:xfrm>
            <a:off x="2923000" y="4290975"/>
            <a:ext cx="279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accessing quests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g25c25c1d907_1_139"/>
          <p:cNvCxnSpPr/>
          <p:nvPr/>
        </p:nvCxnSpPr>
        <p:spPr>
          <a:xfrm>
            <a:off x="10746700" y="4179113"/>
            <a:ext cx="971400" cy="6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g25c25c1d907_1_139"/>
          <p:cNvCxnSpPr/>
          <p:nvPr/>
        </p:nvCxnSpPr>
        <p:spPr>
          <a:xfrm flipH="1" rot="10800000">
            <a:off x="10439375" y="8375900"/>
            <a:ext cx="1521000" cy="22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g25c25c1d907_1_139"/>
          <p:cNvSpPr txBox="1"/>
          <p:nvPr/>
        </p:nvSpPr>
        <p:spPr>
          <a:xfrm>
            <a:off x="11960375" y="8029245"/>
            <a:ext cx="366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accessing chat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g25c25c1d907_1_139"/>
          <p:cNvCxnSpPr/>
          <p:nvPr/>
        </p:nvCxnSpPr>
        <p:spPr>
          <a:xfrm flipH="1">
            <a:off x="5618175" y="5426975"/>
            <a:ext cx="2387400" cy="56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g25c25c1d907_1_139"/>
          <p:cNvSpPr txBox="1"/>
          <p:nvPr/>
        </p:nvSpPr>
        <p:spPr>
          <a:xfrm>
            <a:off x="2826075" y="5770250"/>
            <a:ext cx="279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message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from your dog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eb2d5f86e_1_6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Results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g25eb2d5f86e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5eb2d5f86e_1_6"/>
          <p:cNvSpPr txBox="1"/>
          <p:nvPr/>
        </p:nvSpPr>
        <p:spPr>
          <a:xfrm>
            <a:off x="10464875" y="3581713"/>
            <a:ext cx="68940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lang="en-US" sz="2500"/>
              <a:t>Can get rewards </a:t>
            </a:r>
            <a:br>
              <a:rPr lang="en-US" sz="2500"/>
            </a:br>
            <a:r>
              <a:rPr lang="en-US" sz="2500"/>
              <a:t>(experience points, money)</a:t>
            </a:r>
            <a:endParaRPr sz="2500"/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500"/>
              <a:buChar char="-"/>
            </a:pPr>
            <a:r>
              <a:rPr b="1" lang="en-US" sz="2500">
                <a:solidFill>
                  <a:srgbClr val="B45F06"/>
                </a:solidFill>
              </a:rPr>
              <a:t>Encourage continued participation in the game by rewarding players</a:t>
            </a:r>
            <a:endParaRPr b="1" sz="2500">
              <a:solidFill>
                <a:srgbClr val="B45F06"/>
              </a:solidFill>
            </a:endParaRPr>
          </a:p>
        </p:txBody>
      </p:sp>
      <p:sp>
        <p:nvSpPr>
          <p:cNvPr id="282" name="Google Shape;282;g25eb2d5f86e_1_6"/>
          <p:cNvSpPr txBox="1"/>
          <p:nvPr/>
        </p:nvSpPr>
        <p:spPr>
          <a:xfrm>
            <a:off x="10683675" y="2935213"/>
            <a:ext cx="41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-US" sz="3000"/>
              <a:t>ission</a:t>
            </a: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25eb2d5f86e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563" y="2333488"/>
            <a:ext cx="4151376" cy="737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5eb2d5f86e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113" y="2333488"/>
            <a:ext cx="4151376" cy="737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c25c1d907_1_122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Results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25c25c1d907_1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5c25c1d907_1_122"/>
          <p:cNvSpPr txBox="1"/>
          <p:nvPr/>
        </p:nvSpPr>
        <p:spPr>
          <a:xfrm>
            <a:off x="5435675" y="4648525"/>
            <a:ext cx="74733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lang="en-US" sz="2500"/>
              <a:t>P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urchase various dog-related items 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 </a:t>
            </a:r>
            <a:r>
              <a:rPr lang="en-US" sz="2500"/>
              <a:t>p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urchased Accessories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5c25c1d907_1_122"/>
          <p:cNvSpPr txBox="1"/>
          <p:nvPr/>
        </p:nvSpPr>
        <p:spPr>
          <a:xfrm>
            <a:off x="6645075" y="3621013"/>
            <a:ext cx="41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25c25c1d907_1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00162" y="2288450"/>
            <a:ext cx="4223225" cy="75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5c25c1d907_1_122"/>
          <p:cNvSpPr txBox="1"/>
          <p:nvPr/>
        </p:nvSpPr>
        <p:spPr>
          <a:xfrm>
            <a:off x="5435675" y="7647425"/>
            <a:ext cx="74733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ChatGPT API</a:t>
            </a:r>
            <a:endParaRPr sz="2500"/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lang="en-US" sz="2500"/>
              <a:t>P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rovide encouraging words and advice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5c25c1d907_1_122"/>
          <p:cNvSpPr txBox="1"/>
          <p:nvPr/>
        </p:nvSpPr>
        <p:spPr>
          <a:xfrm>
            <a:off x="6568875" y="6772313"/>
            <a:ext cx="41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Conversation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25c25c1d907_1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325" y="2263138"/>
            <a:ext cx="4224528" cy="758951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5c25c1d907_1_122"/>
          <p:cNvSpPr/>
          <p:nvPr/>
        </p:nvSpPr>
        <p:spPr>
          <a:xfrm rot="10800000">
            <a:off x="5250200" y="3189825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5c25c1d907_1_122"/>
          <p:cNvSpPr/>
          <p:nvPr/>
        </p:nvSpPr>
        <p:spPr>
          <a:xfrm>
            <a:off x="11225100" y="6371225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c25c1d907_1_157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Results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25c25c1d907_1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5c25c1d907_1_157"/>
          <p:cNvSpPr txBox="1"/>
          <p:nvPr/>
        </p:nvSpPr>
        <p:spPr>
          <a:xfrm>
            <a:off x="5511875" y="4496125"/>
            <a:ext cx="7212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lang="en-US" sz="2500"/>
              <a:t>Shower your dog using one of the 3 available shampoos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dog's cleanliness </a:t>
            </a:r>
            <a:r>
              <a:rPr lang="en-US" sz="2500">
                <a:solidFill>
                  <a:srgbClr val="4D5156"/>
                </a:solidFill>
                <a:highlight>
                  <a:srgbClr val="FFFFFF"/>
                </a:highlight>
              </a:rPr>
              <a:t> ↑ 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5c25c1d907_1_157"/>
          <p:cNvSpPr txBox="1"/>
          <p:nvPr/>
        </p:nvSpPr>
        <p:spPr>
          <a:xfrm>
            <a:off x="6721275" y="3316213"/>
            <a:ext cx="41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Shower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5c25c1d907_1_157"/>
          <p:cNvSpPr txBox="1"/>
          <p:nvPr/>
        </p:nvSpPr>
        <p:spPr>
          <a:xfrm>
            <a:off x="5521513" y="7513625"/>
            <a:ext cx="7212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lang="en-US" sz="2500"/>
              <a:t>Feed your dog using one of the 4 available types of food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dog's fullness</a:t>
            </a:r>
            <a:r>
              <a:rPr lang="en-US" sz="2500"/>
              <a:t> </a:t>
            </a:r>
            <a:r>
              <a:rPr lang="en-US" sz="2500">
                <a:solidFill>
                  <a:srgbClr val="4D5156"/>
                </a:solidFill>
                <a:highlight>
                  <a:srgbClr val="FFFFFF"/>
                </a:highlight>
              </a:rPr>
              <a:t> ↑ 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5c25c1d907_1_157"/>
          <p:cNvSpPr txBox="1"/>
          <p:nvPr/>
        </p:nvSpPr>
        <p:spPr>
          <a:xfrm>
            <a:off x="6721275" y="6408963"/>
            <a:ext cx="41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25c25c1d907_1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575" y="2242875"/>
            <a:ext cx="4261125" cy="757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5c25c1d907_1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1325" y="2244240"/>
            <a:ext cx="4261104" cy="75712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5c25c1d907_1_157"/>
          <p:cNvSpPr/>
          <p:nvPr/>
        </p:nvSpPr>
        <p:spPr>
          <a:xfrm rot="10800000">
            <a:off x="5250200" y="2961225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5c25c1d907_1_157"/>
          <p:cNvSpPr/>
          <p:nvPr/>
        </p:nvSpPr>
        <p:spPr>
          <a:xfrm>
            <a:off x="11225100" y="6142625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c25c1d907_1_176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Results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25c25c1d907_1_176"/>
          <p:cNvSpPr txBox="1"/>
          <p:nvPr/>
        </p:nvSpPr>
        <p:spPr>
          <a:xfrm>
            <a:off x="10475375" y="4874463"/>
            <a:ext cx="7212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>
                <a:solidFill>
                  <a:schemeClr val="dk1"/>
                </a:solidFill>
              </a:rPr>
              <a:t>Start &amp; Stop</a:t>
            </a:r>
            <a:endParaRPr sz="2500"/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lang="en-US" sz="2500"/>
              <a:t>R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eal-time GPS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/>
              <a:t>Measure distance</a:t>
            </a:r>
            <a:endParaRPr sz="2500"/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lang="en-US" sz="2500"/>
              <a:t>Acquire rewards in specific areas</a:t>
            </a:r>
            <a:br>
              <a:rPr lang="en-US" sz="2500"/>
            </a:br>
            <a:r>
              <a:rPr lang="en-US" sz="2500">
                <a:solidFill>
                  <a:schemeClr val="dk1"/>
                </a:solidFill>
              </a:rPr>
              <a:t>(phrases &amp; money &amp; experience points)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25c25c1d907_1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5c25c1d907_1_176"/>
          <p:cNvSpPr txBox="1"/>
          <p:nvPr/>
        </p:nvSpPr>
        <p:spPr>
          <a:xfrm>
            <a:off x="10694175" y="4110276"/>
            <a:ext cx="41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Walk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25c25c1d907_1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575" y="2281625"/>
            <a:ext cx="4190150" cy="74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5c25c1d907_1_1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8975" y="2256977"/>
            <a:ext cx="4190150" cy="753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eb2d5f86e_2_0"/>
          <p:cNvSpPr txBox="1"/>
          <p:nvPr/>
        </p:nvSpPr>
        <p:spPr>
          <a:xfrm>
            <a:off x="6781800" y="647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25eb2d5f86e_2_0"/>
          <p:cNvSpPr txBox="1"/>
          <p:nvPr/>
        </p:nvSpPr>
        <p:spPr>
          <a:xfrm>
            <a:off x="0" y="1235525"/>
            <a:ext cx="182880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-US" sz="7000"/>
              <a:t>Content</a:t>
            </a:r>
            <a:endParaRPr sz="6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00" name="Google Shape;100;g25eb2d5f86e_2_0"/>
          <p:cNvSpPr txBox="1"/>
          <p:nvPr/>
        </p:nvSpPr>
        <p:spPr>
          <a:xfrm>
            <a:off x="5149050" y="3306000"/>
            <a:ext cx="79899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77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AutoNum type="arabicPeriod"/>
            </a:pPr>
            <a:r>
              <a:rPr lang="en-US" sz="5500">
                <a:solidFill>
                  <a:schemeClr val="dk1"/>
                </a:solidFill>
              </a:rPr>
              <a:t>Background</a:t>
            </a:r>
            <a:endParaRPr sz="5500">
              <a:solidFill>
                <a:schemeClr val="dk1"/>
              </a:solidFill>
            </a:endParaRPr>
          </a:p>
          <a:p>
            <a:pPr indent="-577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AutoNum type="arabicPeriod"/>
            </a:pPr>
            <a:r>
              <a:rPr lang="en-US" sz="5500">
                <a:solidFill>
                  <a:schemeClr val="dk1"/>
                </a:solidFill>
              </a:rPr>
              <a:t>Overview of the project</a:t>
            </a:r>
            <a:endParaRPr sz="5500">
              <a:solidFill>
                <a:schemeClr val="dk1"/>
              </a:solidFill>
            </a:endParaRPr>
          </a:p>
          <a:p>
            <a:pPr indent="-577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AutoNum type="arabicPeriod"/>
            </a:pPr>
            <a:r>
              <a:rPr lang="en-US" sz="5500">
                <a:solidFill>
                  <a:schemeClr val="dk1"/>
                </a:solidFill>
              </a:rPr>
              <a:t>Implemented Screens</a:t>
            </a:r>
            <a:endParaRPr sz="5500">
              <a:solidFill>
                <a:schemeClr val="dk1"/>
              </a:solidFill>
            </a:endParaRPr>
          </a:p>
          <a:p>
            <a:pPr indent="-577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AutoNum type="arabicPeriod"/>
            </a:pPr>
            <a:r>
              <a:rPr lang="en-US" sz="5500">
                <a:solidFill>
                  <a:schemeClr val="dk1"/>
                </a:solidFill>
              </a:rPr>
              <a:t>Conclusion</a:t>
            </a:r>
            <a:endParaRPr sz="5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c25c1d907_1_192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Results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25c25c1d907_1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5c25c1d907_1_192"/>
          <p:cNvSpPr txBox="1"/>
          <p:nvPr/>
        </p:nvSpPr>
        <p:spPr>
          <a:xfrm>
            <a:off x="6197675" y="4267525"/>
            <a:ext cx="7212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-US" sz="2500">
                <a:solidFill>
                  <a:schemeClr val="dk1"/>
                </a:solidFill>
              </a:rPr>
              <a:t>Display what user acquired</a:t>
            </a:r>
            <a:endParaRPr sz="2500"/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dog's fullness and clea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nliness ↓ </a:t>
            </a:r>
            <a:b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>
                <a:solidFill>
                  <a:schemeClr val="dk1"/>
                </a:solidFill>
              </a:rPr>
              <a:t>after the walk</a:t>
            </a:r>
            <a:endParaRPr sz="250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  <p:sp>
        <p:nvSpPr>
          <p:cNvPr id="334" name="Google Shape;334;g25c25c1d907_1_192"/>
          <p:cNvSpPr txBox="1"/>
          <p:nvPr/>
        </p:nvSpPr>
        <p:spPr>
          <a:xfrm>
            <a:off x="6645075" y="3316213"/>
            <a:ext cx="41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Walk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25c25c1d907_1_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574" y="2287038"/>
            <a:ext cx="4190150" cy="747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5c25c1d907_1_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31075" y="2290213"/>
            <a:ext cx="4190660" cy="74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5c25c1d907_1_192"/>
          <p:cNvSpPr txBox="1"/>
          <p:nvPr/>
        </p:nvSpPr>
        <p:spPr>
          <a:xfrm>
            <a:off x="6197675" y="7486175"/>
            <a:ext cx="721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the collections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5c25c1d907_1_192"/>
          <p:cNvSpPr txBox="1"/>
          <p:nvPr/>
        </p:nvSpPr>
        <p:spPr>
          <a:xfrm>
            <a:off x="5959275" y="6839675"/>
            <a:ext cx="581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 Storage Screen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5c25c1d907_1_192"/>
          <p:cNvSpPr/>
          <p:nvPr/>
        </p:nvSpPr>
        <p:spPr>
          <a:xfrm rot="10800000">
            <a:off x="5250200" y="2885025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5c25c1d907_1_192"/>
          <p:cNvSpPr/>
          <p:nvPr/>
        </p:nvSpPr>
        <p:spPr>
          <a:xfrm>
            <a:off x="11225100" y="6447425"/>
            <a:ext cx="1179300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c25c1d907_1_0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Results &amp; Demo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25c25c1d907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5c25c1d907_1_0" title="독카스영상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3301" y="2033974"/>
            <a:ext cx="10189525" cy="76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Works - Add More Function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10"/>
          <p:cNvGrpSpPr/>
          <p:nvPr/>
        </p:nvGrpSpPr>
        <p:grpSpPr>
          <a:xfrm>
            <a:off x="13184150" y="3901604"/>
            <a:ext cx="3049800" cy="2315721"/>
            <a:chOff x="13176400" y="4452229"/>
            <a:chExt cx="3049800" cy="2315721"/>
          </a:xfrm>
        </p:grpSpPr>
        <p:sp>
          <p:nvSpPr>
            <p:cNvPr id="357" name="Google Shape;357;p10"/>
            <p:cNvSpPr txBox="1"/>
            <p:nvPr/>
          </p:nvSpPr>
          <p:spPr>
            <a:xfrm>
              <a:off x="13176400" y="6213850"/>
              <a:ext cx="3049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Achievement list</a:t>
              </a:r>
              <a:endParaRPr b="0" i="0" sz="3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8" name="Google Shape;358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050" y="4737736"/>
              <a:ext cx="1097050" cy="109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457050" y="4452229"/>
              <a:ext cx="1382550" cy="13825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10"/>
          <p:cNvGrpSpPr/>
          <p:nvPr/>
        </p:nvGrpSpPr>
        <p:grpSpPr>
          <a:xfrm>
            <a:off x="6236437" y="3462651"/>
            <a:ext cx="5823300" cy="3361674"/>
            <a:chOff x="6231037" y="4086026"/>
            <a:chExt cx="5823300" cy="3361674"/>
          </a:xfrm>
        </p:grpSpPr>
        <p:grpSp>
          <p:nvGrpSpPr>
            <p:cNvPr id="361" name="Google Shape;361;p10"/>
            <p:cNvGrpSpPr/>
            <p:nvPr/>
          </p:nvGrpSpPr>
          <p:grpSpPr>
            <a:xfrm>
              <a:off x="6231037" y="4086026"/>
              <a:ext cx="5823300" cy="3361674"/>
              <a:chOff x="6232362" y="4316426"/>
              <a:chExt cx="5823300" cy="3361674"/>
            </a:xfrm>
          </p:grpSpPr>
          <p:sp>
            <p:nvSpPr>
              <p:cNvPr id="362" name="Google Shape;362;p10"/>
              <p:cNvSpPr txBox="1"/>
              <p:nvPr/>
            </p:nvSpPr>
            <p:spPr>
              <a:xfrm>
                <a:off x="6232362" y="6569900"/>
                <a:ext cx="58233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rgbClr val="374151"/>
                    </a:solidFill>
                  </a:rPr>
                  <a:t>Various </a:t>
                </a:r>
                <a:br>
                  <a:rPr lang="en-US" sz="3000">
                    <a:solidFill>
                      <a:srgbClr val="374151"/>
                    </a:solidFill>
                  </a:rPr>
                </a:br>
                <a:r>
                  <a:rPr lang="en-US" sz="3000">
                    <a:solidFill>
                      <a:srgbClr val="374151"/>
                    </a:solidFill>
                  </a:rPr>
                  <a:t>dog species </a:t>
                </a:r>
                <a:r>
                  <a:rPr lang="en-US" sz="3000">
                    <a:solidFill>
                      <a:srgbClr val="374151"/>
                    </a:solidFill>
                  </a:rPr>
                  <a:t>&amp;</a:t>
                </a:r>
                <a:r>
                  <a:rPr lang="en-US" sz="3000">
                    <a:solidFill>
                      <a:srgbClr val="374151"/>
                    </a:solidFill>
                  </a:rPr>
                  <a:t> Items</a:t>
                </a:r>
                <a:endParaRPr sz="3000">
                  <a:solidFill>
                    <a:srgbClr val="374151"/>
                  </a:solidFill>
                </a:endParaRPr>
              </a:p>
            </p:txBody>
          </p:sp>
          <p:pic>
            <p:nvPicPr>
              <p:cNvPr id="363" name="Google Shape;363;p1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730673" y="4316426"/>
                <a:ext cx="805700" cy="8069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4" name="Google Shape;364;p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05824" y="4452250"/>
              <a:ext cx="1626125" cy="162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631949" y="5077875"/>
              <a:ext cx="1000500" cy="100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10"/>
          <p:cNvGrpSpPr/>
          <p:nvPr/>
        </p:nvGrpSpPr>
        <p:grpSpPr>
          <a:xfrm>
            <a:off x="2461188" y="4007986"/>
            <a:ext cx="2650800" cy="2391089"/>
            <a:chOff x="2458138" y="5300386"/>
            <a:chExt cx="2650800" cy="2391089"/>
          </a:xfrm>
        </p:grpSpPr>
        <p:sp>
          <p:nvSpPr>
            <p:cNvPr id="367" name="Google Shape;367;p10"/>
            <p:cNvSpPr txBox="1"/>
            <p:nvPr/>
          </p:nvSpPr>
          <p:spPr>
            <a:xfrm>
              <a:off x="2458138" y="7044975"/>
              <a:ext cx="2650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74151"/>
                  </a:solidFill>
                </a:rPr>
                <a:t>Social System</a:t>
              </a:r>
              <a:endParaRPr sz="3000">
                <a:solidFill>
                  <a:srgbClr val="374151"/>
                </a:solidFill>
              </a:endParaRPr>
            </a:p>
          </p:txBody>
        </p:sp>
        <p:pic>
          <p:nvPicPr>
            <p:cNvPr id="368" name="Google Shape;368;p1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20025" y="5300386"/>
              <a:ext cx="1527050" cy="152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10"/>
          <p:cNvSpPr txBox="1"/>
          <p:nvPr/>
        </p:nvSpPr>
        <p:spPr>
          <a:xfrm>
            <a:off x="1738825" y="7897325"/>
            <a:ext cx="148185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60000"/>
                </a:solidFill>
                <a:highlight>
                  <a:srgbClr val="FFD966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To keep users</a:t>
            </a:r>
            <a:r>
              <a:rPr b="1" lang="en-US" sz="3400">
                <a:solidFill>
                  <a:srgbClr val="66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b="1" lang="en-US" sz="3400">
                <a:solidFill>
                  <a:srgbClr val="66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engaged </a:t>
            </a:r>
            <a:r>
              <a:rPr b="1" lang="en-US" sz="3400">
                <a:solidFill>
                  <a:srgbClr val="66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with </a:t>
            </a:r>
            <a:r>
              <a:rPr b="1" lang="en-US" sz="3400">
                <a:solidFill>
                  <a:srgbClr val="66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service </a:t>
            </a:r>
            <a:r>
              <a:rPr b="1" lang="en-US" sz="3400">
                <a:solidFill>
                  <a:srgbClr val="660000"/>
                </a:solidFill>
                <a:highlight>
                  <a:srgbClr val="FFD966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longer </a:t>
            </a:r>
            <a:endParaRPr b="1" sz="3400">
              <a:solidFill>
                <a:srgbClr val="660000"/>
              </a:solidFill>
              <a:highlight>
                <a:srgbClr val="FFD966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60000"/>
                </a:solidFill>
                <a:highlight>
                  <a:srgbClr val="FFD966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to continuously relieve depression</a:t>
            </a:r>
            <a:endParaRPr b="1" sz="7700">
              <a:solidFill>
                <a:srgbClr val="660000"/>
              </a:solidFill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25d29517ac9_0_30"/>
          <p:cNvPicPr preferRelativeResize="0"/>
          <p:nvPr/>
        </p:nvPicPr>
        <p:blipFill rotWithShape="1">
          <a:blip r:embed="rId3">
            <a:alphaModFix/>
          </a:blip>
          <a:srcRect b="358" l="853" r="1078" t="0"/>
          <a:stretch/>
        </p:blipFill>
        <p:spPr>
          <a:xfrm>
            <a:off x="1197218" y="3365395"/>
            <a:ext cx="2625491" cy="5016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5d29517ac9_0_30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25d29517ac9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g25d29517ac9_0_30"/>
          <p:cNvGrpSpPr/>
          <p:nvPr/>
        </p:nvGrpSpPr>
        <p:grpSpPr>
          <a:xfrm>
            <a:off x="4486151" y="2754994"/>
            <a:ext cx="2911827" cy="6064436"/>
            <a:chOff x="6657474" y="2773550"/>
            <a:chExt cx="2624450" cy="5327625"/>
          </a:xfrm>
        </p:grpSpPr>
        <p:sp>
          <p:nvSpPr>
            <p:cNvPr id="379" name="Google Shape;379;g25d29517ac9_0_30"/>
            <p:cNvSpPr/>
            <p:nvPr/>
          </p:nvSpPr>
          <p:spPr>
            <a:xfrm>
              <a:off x="6709100" y="2844063"/>
              <a:ext cx="2521200" cy="5210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0" name="Google Shape;380;g25d29517ac9_0_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2075" y="3373775"/>
              <a:ext cx="2428224" cy="4316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g25d29517ac9_0_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57474" y="2773550"/>
              <a:ext cx="2624450" cy="5327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Google Shape;382;g25d29517ac9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50" y="2754891"/>
            <a:ext cx="2911826" cy="606421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5d29517ac9_0_30"/>
          <p:cNvSpPr txBox="1"/>
          <p:nvPr/>
        </p:nvSpPr>
        <p:spPr>
          <a:xfrm>
            <a:off x="8061413" y="4451575"/>
            <a:ext cx="99675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374151"/>
                </a:solidFill>
              </a:rPr>
              <a:t>Improve the mental health of depression patients</a:t>
            </a:r>
            <a:endParaRPr b="1" sz="3100">
              <a:solidFill>
                <a:srgbClr val="37415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3000"/>
              <a:buChar char="-"/>
            </a:pPr>
            <a:r>
              <a:rPr lang="en-US" sz="2700">
                <a:solidFill>
                  <a:srgbClr val="374151"/>
                </a:solidFill>
              </a:rPr>
              <a:t>T</a:t>
            </a:r>
            <a:r>
              <a:rPr lang="en-US" sz="2700">
                <a:solidFill>
                  <a:srgbClr val="374151"/>
                </a:solidFill>
              </a:rPr>
              <a:t>ake a walk to </a:t>
            </a:r>
            <a:r>
              <a:rPr lang="en-US" sz="2900">
                <a:solidFill>
                  <a:srgbClr val="374151"/>
                </a:solidFill>
              </a:rPr>
              <a:t>e</a:t>
            </a:r>
            <a:r>
              <a:rPr lang="en-US" sz="2700">
                <a:solidFill>
                  <a:srgbClr val="374151"/>
                </a:solidFill>
              </a:rPr>
              <a:t>ncourage physical activity</a:t>
            </a:r>
            <a:endParaRPr sz="2700">
              <a:solidFill>
                <a:srgbClr val="374151"/>
              </a:solidFill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700"/>
              <a:buChar char="-"/>
            </a:pPr>
            <a:r>
              <a:rPr lang="en-US" sz="2700">
                <a:solidFill>
                  <a:srgbClr val="374151"/>
                </a:solidFill>
              </a:rPr>
              <a:t>I</a:t>
            </a:r>
            <a:r>
              <a:rPr lang="en-US" sz="2700">
                <a:solidFill>
                  <a:srgbClr val="374151"/>
                </a:solidFill>
              </a:rPr>
              <a:t>nteraction with dog to </a:t>
            </a:r>
            <a:r>
              <a:rPr lang="en-US" sz="2700">
                <a:solidFill>
                  <a:srgbClr val="374151"/>
                </a:solidFill>
              </a:rPr>
              <a:t>share emotional communication</a:t>
            </a:r>
            <a:endParaRPr sz="3100">
              <a:solidFill>
                <a:srgbClr val="374151"/>
              </a:solidFill>
            </a:endParaRPr>
          </a:p>
        </p:txBody>
      </p:sp>
      <p:pic>
        <p:nvPicPr>
          <p:cNvPr id="384" name="Google Shape;384;g25d29517ac9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275" y="7125537"/>
            <a:ext cx="2469450" cy="24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5d29517ac9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7825" y="7125525"/>
            <a:ext cx="2313425" cy="23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1"/>
          <p:cNvSpPr txBox="1"/>
          <p:nvPr/>
        </p:nvSpPr>
        <p:spPr>
          <a:xfrm>
            <a:off x="727975" y="2594100"/>
            <a:ext cx="16586100" cy="5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Article | Suicide rate in korea rises, highest among developed countries :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https://economictimes.indiatimes.com/news/international/us/suicide-rate-in-korea-rises-highest-among-developed-countries-heres-why/articleshow/94479324.cms?from=mdr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 Korea’s suicide rate Graph:</a:t>
            </a:r>
            <a:b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https://0www.bloomberg.com/news/articles/2022-09-27/korea-s-suicide-rate-rises-remains-highest-in-developed-world#xj4y7vzkg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Related Research</a:t>
            </a:r>
            <a:b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https://www.psychologytools.com/self-help/behavioral-activation/</a:t>
            </a:r>
            <a:b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https://m.riss.kr/link?id=T15075020</a:t>
            </a:r>
            <a:b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https://ir.ymlib.yonsei.ac.kr/bitstream/22282913/134190/1/T012432.pdf</a:t>
            </a:r>
            <a:b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http://journal.dcs.or.kr/xml/36510/36510.pdf</a:t>
            </a:r>
            <a:b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http://journal.kslrp.net/_PR/view/?aidx=29565&amp;bidx=2599</a:t>
            </a:r>
            <a:b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https://www.kci.go.kr/kciportal/ci/sereArticleSearch/ciSereArtiView.kci?sereArticleSearchBean.artiId=ART002277935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"/>
          <p:cNvSpPr txBox="1"/>
          <p:nvPr/>
        </p:nvSpPr>
        <p:spPr>
          <a:xfrm>
            <a:off x="6707101" y="3865950"/>
            <a:ext cx="4873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1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1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d7e42066e_1_2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>
                <a:latin typeface="Cabin"/>
                <a:ea typeface="Cabin"/>
                <a:cs typeface="Cabin"/>
                <a:sym typeface="Cabin"/>
              </a:rPr>
              <a:t>1. </a:t>
            </a:r>
            <a:r>
              <a:rPr lang="en-US" sz="5900">
                <a:latin typeface="Cabin"/>
                <a:ea typeface="Cabin"/>
                <a:cs typeface="Cabin"/>
                <a:sym typeface="Cabin"/>
              </a:rPr>
              <a:t>Background</a:t>
            </a:r>
            <a:r>
              <a:rPr b="0" i="0" lang="en-US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(1) </a:t>
            </a:r>
            <a:r>
              <a:rPr b="0" i="0" lang="en-US" sz="5500" u="none" cap="none" strike="noStrik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r>
              <a:rPr b="0" i="0" lang="en-US" sz="5500" u="none" cap="none" strike="noStrike">
                <a:solidFill>
                  <a:srgbClr val="B45F06"/>
                </a:solidFill>
                <a:latin typeface="Cabin"/>
                <a:ea typeface="Cabin"/>
                <a:cs typeface="Cabin"/>
                <a:sym typeface="Cabin"/>
              </a:rPr>
              <a:t> C</a:t>
            </a:r>
            <a:r>
              <a:rPr lang="en-US" sz="5500">
                <a:solidFill>
                  <a:srgbClr val="B45F06"/>
                </a:solidFill>
                <a:latin typeface="Cabin"/>
                <a:ea typeface="Cabin"/>
                <a:cs typeface="Cabin"/>
                <a:sym typeface="Cabin"/>
              </a:rPr>
              <a:t>OVID-19 &amp; depression</a:t>
            </a:r>
            <a:r>
              <a:rPr b="0" i="0" lang="en-US" sz="5900" u="none" cap="none" strike="noStrik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  </a:t>
            </a:r>
            <a:endParaRPr b="0" i="0" sz="5900" u="none" cap="none" strike="noStrike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6" name="Google Shape;106;g25d7e42066e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5d7e42066e_1_2"/>
          <p:cNvPicPr preferRelativeResize="0"/>
          <p:nvPr/>
        </p:nvPicPr>
        <p:blipFill rotWithShape="1">
          <a:blip r:embed="rId4">
            <a:alphaModFix/>
          </a:blip>
          <a:srcRect b="42206" l="0" r="0" t="0"/>
          <a:stretch/>
        </p:blipFill>
        <p:spPr>
          <a:xfrm>
            <a:off x="619200" y="1941650"/>
            <a:ext cx="7728499" cy="81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5d7e42066e_1_2"/>
          <p:cNvPicPr preferRelativeResize="0"/>
          <p:nvPr/>
        </p:nvPicPr>
        <p:blipFill rotWithShape="1">
          <a:blip r:embed="rId4">
            <a:alphaModFix/>
          </a:blip>
          <a:srcRect b="2301" l="0" r="0" t="79328"/>
          <a:stretch/>
        </p:blipFill>
        <p:spPr>
          <a:xfrm>
            <a:off x="9919850" y="3578925"/>
            <a:ext cx="5593601" cy="2411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g25d7e42066e_1_2"/>
          <p:cNvCxnSpPr/>
          <p:nvPr/>
        </p:nvCxnSpPr>
        <p:spPr>
          <a:xfrm flipH="1">
            <a:off x="9204800" y="2148850"/>
            <a:ext cx="19200" cy="79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g25d7e42066e_1_2"/>
          <p:cNvSpPr/>
          <p:nvPr/>
        </p:nvSpPr>
        <p:spPr>
          <a:xfrm>
            <a:off x="816250" y="4206250"/>
            <a:ext cx="7334400" cy="135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25d7e42066e_1_2"/>
          <p:cNvPicPr preferRelativeResize="0"/>
          <p:nvPr/>
        </p:nvPicPr>
        <p:blipFill rotWithShape="1">
          <a:blip r:embed="rId5">
            <a:alphaModFix/>
          </a:blip>
          <a:srcRect b="70956" l="0" r="0" t="1261"/>
          <a:stretch/>
        </p:blipFill>
        <p:spPr>
          <a:xfrm>
            <a:off x="9919850" y="5484645"/>
            <a:ext cx="5707226" cy="3720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5d7e42066e_1_2"/>
          <p:cNvSpPr txBox="1"/>
          <p:nvPr/>
        </p:nvSpPr>
        <p:spPr>
          <a:xfrm>
            <a:off x="14676950" y="1372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https://www.who.int/news/item/02-03-2022-covid-19-pandemic-triggers-25-increase-in-prevalence-of-anxiety-and-depression-worldwide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Background</a:t>
            </a:r>
            <a:r>
              <a:rPr b="0" i="0" lang="en-US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(2) </a:t>
            </a:r>
            <a:r>
              <a:rPr b="0" i="0" lang="en-US" sz="5500" u="none" cap="none" strike="noStrik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- </a:t>
            </a:r>
            <a:r>
              <a:rPr lang="en-US" sz="5500">
                <a:solidFill>
                  <a:srgbClr val="B45F06"/>
                </a:solidFill>
                <a:latin typeface="Cabin"/>
                <a:ea typeface="Cabin"/>
                <a:cs typeface="Cabin"/>
                <a:sym typeface="Cabin"/>
              </a:rPr>
              <a:t>South Korea’s suicide rate</a:t>
            </a:r>
            <a:r>
              <a:rPr b="0" i="0" lang="en-US" sz="5500" u="none" cap="none" strike="noStrik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0" i="0" sz="5500" u="none" cap="none" strike="noStrike">
              <a:solidFill>
                <a:srgbClr val="434343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4700" y="2293650"/>
            <a:ext cx="8276104" cy="78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10098" l="0" r="0" t="9495"/>
          <a:stretch/>
        </p:blipFill>
        <p:spPr>
          <a:xfrm>
            <a:off x="2803700" y="1983287"/>
            <a:ext cx="4612162" cy="82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9913875" y="1941650"/>
            <a:ext cx="86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https://www.bloomberg.com/news/articles/2022-09-27/korea-s-suicide-rate-rises-remains-highest-in-developed-world#xj4y7vzkg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3"/>
          <p:cNvCxnSpPr/>
          <p:nvPr/>
        </p:nvCxnSpPr>
        <p:spPr>
          <a:xfrm flipH="1">
            <a:off x="9204800" y="2148850"/>
            <a:ext cx="19200" cy="79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3"/>
          <p:cNvSpPr/>
          <p:nvPr/>
        </p:nvSpPr>
        <p:spPr>
          <a:xfrm>
            <a:off x="2874625" y="3009050"/>
            <a:ext cx="4470300" cy="100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9724700" y="2805100"/>
            <a:ext cx="37737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c7de2e7e5_5_33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Background</a:t>
            </a:r>
            <a:r>
              <a:rPr b="0" i="0" lang="en-US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</a:t>
            </a:r>
            <a:r>
              <a:rPr lang="en-US" sz="5900">
                <a:latin typeface="Cabin"/>
                <a:ea typeface="Cabin"/>
                <a:cs typeface="Cabin"/>
                <a:sym typeface="Cabin"/>
              </a:rPr>
              <a:t>3</a:t>
            </a:r>
            <a:r>
              <a:rPr b="0" i="0" lang="en-US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) </a:t>
            </a:r>
            <a:r>
              <a:rPr b="0" i="0" lang="en-US" sz="5500" u="none" cap="none" strike="noStrik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- </a:t>
            </a:r>
            <a:r>
              <a:rPr lang="en-US" sz="5500">
                <a:solidFill>
                  <a:srgbClr val="B45F06"/>
                </a:solidFill>
                <a:latin typeface="Cabin"/>
                <a:ea typeface="Cabin"/>
                <a:cs typeface="Cabin"/>
                <a:sym typeface="Cabin"/>
              </a:rPr>
              <a:t>suicide &amp; depression</a:t>
            </a:r>
            <a:endParaRPr b="0" i="0" sz="5500" u="none" cap="none" strike="noStrike">
              <a:solidFill>
                <a:srgbClr val="B45F06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0" name="Google Shape;130;g25c7de2e7e5_5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5c7de2e7e5_5_33"/>
          <p:cNvSpPr txBox="1"/>
          <p:nvPr/>
        </p:nvSpPr>
        <p:spPr>
          <a:xfrm>
            <a:off x="5455163" y="1941638"/>
            <a:ext cx="617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https://www.ncbi.nlm.nih.gov/pmc/articles/PMC6165520/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132" name="Google Shape;132;g25c7de2e7e5_5_33"/>
          <p:cNvGrpSpPr/>
          <p:nvPr/>
        </p:nvGrpSpPr>
        <p:grpSpPr>
          <a:xfrm>
            <a:off x="5362237" y="2901425"/>
            <a:ext cx="7563533" cy="7203052"/>
            <a:chOff x="9830600" y="2739875"/>
            <a:chExt cx="7563533" cy="7203052"/>
          </a:xfrm>
        </p:grpSpPr>
        <p:pic>
          <p:nvPicPr>
            <p:cNvPr id="133" name="Google Shape;133;g25c7de2e7e5_5_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36675" y="6263727"/>
              <a:ext cx="6817700" cy="367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g25c7de2e7e5_5_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000600" y="2739875"/>
              <a:ext cx="7393533" cy="321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g25c7de2e7e5_5_33"/>
            <p:cNvSpPr/>
            <p:nvPr/>
          </p:nvSpPr>
          <p:spPr>
            <a:xfrm>
              <a:off x="9830600" y="4608275"/>
              <a:ext cx="6171300" cy="619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" name="Google Shape;136;g25c7de2e7e5_5_33"/>
            <p:cNvCxnSpPr/>
            <p:nvPr/>
          </p:nvCxnSpPr>
          <p:spPr>
            <a:xfrm>
              <a:off x="13028275" y="7903527"/>
              <a:ext cx="3657600" cy="90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g25c7de2e7e5_5_33"/>
            <p:cNvCxnSpPr/>
            <p:nvPr/>
          </p:nvCxnSpPr>
          <p:spPr>
            <a:xfrm flipH="1" rot="10800000">
              <a:off x="10238700" y="8264050"/>
              <a:ext cx="4572000" cy="90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db5779ead_0_3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>
                <a:latin typeface="Cabin"/>
                <a:ea typeface="Cabin"/>
                <a:cs typeface="Cabin"/>
                <a:sym typeface="Cabin"/>
              </a:rPr>
              <a:t>2. </a:t>
            </a:r>
            <a:r>
              <a:rPr b="0" i="0" lang="en-US" sz="59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Overview of Our Project </a:t>
            </a:r>
            <a:endParaRPr b="0" i="0" sz="5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3" name="Google Shape;143;g25db5779ead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5db5779ead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5388" y="2197230"/>
            <a:ext cx="4319790" cy="803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5db5779ead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4888" y="2142100"/>
            <a:ext cx="4319789" cy="801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5db5779ead_0_3"/>
          <p:cNvPicPr preferRelativeResize="0"/>
          <p:nvPr/>
        </p:nvPicPr>
        <p:blipFill rotWithShape="1">
          <a:blip r:embed="rId6">
            <a:alphaModFix/>
          </a:blip>
          <a:srcRect b="358" l="850" r="2455" t="0"/>
          <a:stretch/>
        </p:blipFill>
        <p:spPr>
          <a:xfrm>
            <a:off x="12334400" y="2202425"/>
            <a:ext cx="4177475" cy="78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US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Related Research </a:t>
            </a:r>
            <a:r>
              <a:rPr b="0" i="0" lang="en-US" sz="55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55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 walk &amp; depression</a:t>
            </a:r>
            <a:endParaRPr b="0" i="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4">
            <a:alphaModFix/>
          </a:blip>
          <a:srcRect b="88475" l="0" r="0" t="0"/>
          <a:stretch/>
        </p:blipFill>
        <p:spPr>
          <a:xfrm>
            <a:off x="301700" y="2655105"/>
            <a:ext cx="8560700" cy="8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4">
            <a:alphaModFix/>
          </a:blip>
          <a:srcRect b="0" l="0" r="0" t="31200"/>
          <a:stretch/>
        </p:blipFill>
        <p:spPr>
          <a:xfrm>
            <a:off x="301700" y="3484752"/>
            <a:ext cx="8560700" cy="49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275" y="2856500"/>
            <a:ext cx="8746800" cy="558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4"/>
          <p:cNvCxnSpPr/>
          <p:nvPr/>
        </p:nvCxnSpPr>
        <p:spPr>
          <a:xfrm flipH="1">
            <a:off x="9204800" y="2148850"/>
            <a:ext cx="19200" cy="79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4"/>
          <p:cNvSpPr txBox="1"/>
          <p:nvPr/>
        </p:nvSpPr>
        <p:spPr>
          <a:xfrm>
            <a:off x="453575" y="1921100"/>
            <a:ext cx="1045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6"/>
              </a:rPr>
              <a:t>https://www.sciencedirect.com/science/article/abs/pii/S1755296612000099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58" name="Google Shape;158;p4"/>
          <p:cNvCxnSpPr/>
          <p:nvPr/>
        </p:nvCxnSpPr>
        <p:spPr>
          <a:xfrm flipH="1" rot="10800000">
            <a:off x="9423275" y="4038825"/>
            <a:ext cx="7772400" cy="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4"/>
          <p:cNvCxnSpPr/>
          <p:nvPr/>
        </p:nvCxnSpPr>
        <p:spPr>
          <a:xfrm flipH="1" rot="10800000">
            <a:off x="9423275" y="4554100"/>
            <a:ext cx="6297600" cy="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4"/>
          <p:cNvSpPr/>
          <p:nvPr/>
        </p:nvSpPr>
        <p:spPr>
          <a:xfrm>
            <a:off x="453575" y="5402025"/>
            <a:ext cx="7556400" cy="172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4">
            <a:alphaModFix/>
          </a:blip>
          <a:srcRect b="88475" l="0" r="0" t="0"/>
          <a:stretch/>
        </p:blipFill>
        <p:spPr>
          <a:xfrm>
            <a:off x="454100" y="2807505"/>
            <a:ext cx="8560700" cy="8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eb2d5f86e_2_27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</a:pPr>
            <a:r>
              <a:rPr lang="en-US" sz="5900">
                <a:solidFill>
                  <a:schemeClr val="dk1"/>
                </a:solidFill>
              </a:rPr>
              <a:t>Related Research </a:t>
            </a:r>
            <a:r>
              <a:rPr lang="en-US" sz="5500">
                <a:solidFill>
                  <a:srgbClr val="434343"/>
                </a:solidFill>
              </a:rPr>
              <a:t>-</a:t>
            </a:r>
            <a:r>
              <a:rPr lang="en-US" sz="5500">
                <a:solidFill>
                  <a:srgbClr val="B45F06"/>
                </a:solidFill>
              </a:rPr>
              <a:t> pet &amp; depression</a:t>
            </a:r>
            <a:endParaRPr sz="5900">
              <a:solidFill>
                <a:schemeClr val="dk1"/>
              </a:solidFill>
            </a:endParaRPr>
          </a:p>
        </p:txBody>
      </p:sp>
      <p:pic>
        <p:nvPicPr>
          <p:cNvPr id="167" name="Google Shape;167;g25eb2d5f86e_2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5eb2d5f86e_2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400" y="2342900"/>
            <a:ext cx="6654900" cy="74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eb2d5f86e_2_9"/>
          <p:cNvSpPr txBox="1"/>
          <p:nvPr/>
        </p:nvSpPr>
        <p:spPr>
          <a:xfrm>
            <a:off x="862587" y="571500"/>
            <a:ext cx="19177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</a:pPr>
            <a:r>
              <a:rPr lang="en-US" sz="5900">
                <a:solidFill>
                  <a:schemeClr val="dk1"/>
                </a:solidFill>
              </a:rPr>
              <a:t>Our project </a:t>
            </a:r>
            <a:r>
              <a:rPr lang="en-US" sz="5100">
                <a:solidFill>
                  <a:srgbClr val="B45F06"/>
                </a:solidFill>
              </a:rPr>
              <a:t>- Key functions</a:t>
            </a:r>
            <a:endParaRPr b="0" i="0" sz="6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25eb2d5f86e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97" y="1772444"/>
            <a:ext cx="17057749" cy="1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5eb2d5f86e_2_9"/>
          <p:cNvSpPr txBox="1"/>
          <p:nvPr/>
        </p:nvSpPr>
        <p:spPr>
          <a:xfrm>
            <a:off x="3622725" y="8485300"/>
            <a:ext cx="1588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walking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5eb2d5f86e_2_9"/>
          <p:cNvSpPr txBox="1"/>
          <p:nvPr/>
        </p:nvSpPr>
        <p:spPr>
          <a:xfrm>
            <a:off x="10674450" y="8485300"/>
            <a:ext cx="37584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psychological survey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5eb2d5f86e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875" y="3886874"/>
            <a:ext cx="4269125" cy="42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5eb2d5f86e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4425" y="4064927"/>
            <a:ext cx="4091075" cy="40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2023-04-08T22:58:39Z</dcterms:created>
  <dc:creator>officegen</dc:creator>
</cp:coreProperties>
</file>